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ju5t2u59qs5cEUCJhLu5gPiaJk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5"/>
    <p:restoredTop sz="96327"/>
  </p:normalViewPr>
  <p:slideViewPr>
    <p:cSldViewPr snapToGrid="0">
      <p:cViewPr>
        <p:scale>
          <a:sx n="141" d="100"/>
          <a:sy n="141" d="100"/>
        </p:scale>
        <p:origin x="1704" y="144"/>
      </p:cViewPr>
      <p:guideLst>
        <p:guide orient="horz" pos="118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3175" y="-1588"/>
            <a:ext cx="3040063" cy="43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150" tIns="0" rIns="1915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3513" y="-1588"/>
            <a:ext cx="3040062" cy="43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150" tIns="0" rIns="1915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3175" y="8861425"/>
            <a:ext cx="3040063" cy="43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150" tIns="0" rIns="1915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73513" y="8861425"/>
            <a:ext cx="3040062" cy="43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150" tIns="0" rIns="19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0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922338" y="4435475"/>
            <a:ext cx="5162550" cy="4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6275" rIns="94200" bIns="462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1203325" y="733425"/>
            <a:ext cx="4611688" cy="3459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33425"/>
            <a:ext cx="4611688" cy="3459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922338" y="4435475"/>
            <a:ext cx="5162550" cy="4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6275" rIns="94200" bIns="46275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Graph lab, 2 </a:t>
            </a:r>
            <a:r>
              <a:rPr lang="en-US" dirty="0" err="1"/>
              <a:t>phd</a:t>
            </a:r>
            <a:r>
              <a:rPr lang="en-US" dirty="0"/>
              <a:t> students, 1 visiting </a:t>
            </a:r>
            <a:r>
              <a:rPr lang="en-US" dirty="0" err="1"/>
              <a:t>phd</a:t>
            </a:r>
            <a:r>
              <a:rPr lang="en-US" dirty="0"/>
              <a:t> student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On one hand, we are trying to </a:t>
            </a:r>
            <a:r>
              <a:rPr lang="en-US" b="0" i="0" dirty="0">
                <a:solidFill>
                  <a:srgbClr val="494E52"/>
                </a:solidFill>
                <a:effectLst/>
                <a:latin typeface="-apple-system"/>
              </a:rPr>
              <a:t>protect the emerging data and computing devices from various layers, such as vulnerability detection, malware detection, and network threat detection.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On the other hand, we are focusing on graph-centric high-performance computing.  Graph is a very elegant data structure with nodes and edges connecting the nodes.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 believe there are many collaboration opportunities with the colleagues here. So, I look forward to that.</a:t>
            </a:r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973513" y="8861425"/>
            <a:ext cx="3040062" cy="43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150" tIns="0" rIns="1915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55600" y="1243013"/>
            <a:ext cx="8521700" cy="518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L="457200" lvl="0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marL="914400" lvl="1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–"/>
              <a:defRPr/>
            </a:lvl2pPr>
            <a:lvl3pPr marL="1371600" lvl="2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marL="1828800" lvl="3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–"/>
              <a:defRPr/>
            </a:lvl4pPr>
            <a:lvl5pPr marL="2286000" lvl="4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marL="2743200" lvl="5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marL="3200400" lvl="6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marL="3657600" lvl="7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marL="4114800" lvl="8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7315200" y="6565612"/>
            <a:ext cx="1828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 rot="5400000">
            <a:off x="2023269" y="-424656"/>
            <a:ext cx="5186362" cy="8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L="457200" lvl="0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marL="914400" lvl="1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–"/>
              <a:defRPr/>
            </a:lvl2pPr>
            <a:lvl3pPr marL="1371600" lvl="2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marL="1828800" lvl="3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–"/>
              <a:defRPr/>
            </a:lvl4pPr>
            <a:lvl5pPr marL="2286000" lvl="4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marL="2743200" lvl="5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marL="3200400" lvl="6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marL="3657600" lvl="7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marL="4114800" lvl="8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 rot="5400000">
            <a:off x="4734719" y="2286794"/>
            <a:ext cx="6154737" cy="213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 rot="5400000">
            <a:off x="397669" y="232569"/>
            <a:ext cx="6154737" cy="623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L="457200" lvl="0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marL="914400" lvl="1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–"/>
              <a:defRPr/>
            </a:lvl2pPr>
            <a:lvl3pPr marL="1371600" lvl="2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marL="1828800" lvl="3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–"/>
              <a:defRPr/>
            </a:lvl4pPr>
            <a:lvl5pPr marL="2286000" lvl="4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marL="2743200" lvl="5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marL="3200400" lvl="6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marL="3657600" lvl="7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marL="4114800" lvl="8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iagram or Organization Chart" type="dgm">
  <p:cSld name="DIAGRAM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>
            <a:spLocks noGrp="1"/>
          </p:cNvSpPr>
          <p:nvPr>
            <p:ph type="dgm" idx="2"/>
          </p:nvPr>
        </p:nvSpPr>
        <p:spPr>
          <a:xfrm>
            <a:off x="355600" y="1243013"/>
            <a:ext cx="8521700" cy="518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lv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1pPr>
            <a:lvl2pPr lvl="1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3pPr>
            <a:lvl4pPr lvl="3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4pPr>
            <a:lvl5pPr lvl="4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5pPr>
            <a:lvl6pPr lvl="5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6pPr>
            <a:lvl7pPr lvl="6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7pPr>
            <a:lvl8pPr lvl="7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8pPr>
            <a:lvl9pPr lvl="8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/>
            </a:lvl1pPr>
            <a:lvl2pPr marL="914400" lvl="1" indent="-228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sz="18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/>
            </a:lvl3pPr>
            <a:lvl4pPr marL="1828800" lvl="3" indent="-228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  <a:defRPr sz="1400"/>
            </a:lvl4pPr>
            <a:lvl5pPr marL="2286000" lvl="4" indent="-228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  <a:defRPr sz="1400"/>
            </a:lvl5pPr>
            <a:lvl6pPr marL="2743200" lvl="5" indent="-228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  <a:defRPr sz="1400"/>
            </a:lvl6pPr>
            <a:lvl7pPr marL="3200400" lvl="6" indent="-228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  <a:defRPr sz="1400"/>
            </a:lvl7pPr>
            <a:lvl8pPr marL="3657600" lvl="7" indent="-228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  <a:defRPr sz="1400"/>
            </a:lvl8pPr>
            <a:lvl9pPr marL="4114800" lvl="8" indent="-228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55600" y="1243013"/>
            <a:ext cx="4184650" cy="518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L="457200" lvl="0" indent="-45085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2800"/>
            </a:lvl1pPr>
            <a:lvl2pPr marL="914400" lvl="1" indent="-4191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2400"/>
            </a:lvl2pPr>
            <a:lvl3pPr marL="1371600" lvl="2" indent="-3873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000"/>
            </a:lvl3pPr>
            <a:lvl4pPr marL="1828800" lvl="3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sz="1800"/>
            </a:lvl4pPr>
            <a:lvl5pPr marL="2286000" lvl="4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5pPr>
            <a:lvl6pPr marL="2743200" lvl="5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6pPr>
            <a:lvl7pPr marL="3200400" lvl="6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7pPr>
            <a:lvl8pPr marL="3657600" lvl="7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8pPr>
            <a:lvl9pPr marL="4114800" lvl="8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92650" y="1243013"/>
            <a:ext cx="4184650" cy="518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L="457200" lvl="0" indent="-45085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2800"/>
            </a:lvl1pPr>
            <a:lvl2pPr marL="914400" lvl="1" indent="-4191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2400"/>
            </a:lvl2pPr>
            <a:lvl3pPr marL="1371600" lvl="2" indent="-3873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000"/>
            </a:lvl3pPr>
            <a:lvl4pPr marL="1828800" lvl="3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–"/>
              <a:defRPr sz="1800"/>
            </a:lvl4pPr>
            <a:lvl5pPr marL="2286000" lvl="4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5pPr>
            <a:lvl6pPr marL="2743200" lvl="5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6pPr>
            <a:lvl7pPr marL="3200400" lvl="6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7pPr>
            <a:lvl8pPr marL="3657600" lvl="7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8pPr>
            <a:lvl9pPr marL="4114800" lvl="8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400" b="1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/>
            </a:lvl2pPr>
            <a:lvl3pPr marL="1371600" lvl="2" indent="-228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sz="18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L="457200" lvl="0" indent="-4191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/>
            </a:lvl1pPr>
            <a:lvl2pPr marL="914400" lvl="1" indent="-3873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sz="2000"/>
            </a:lvl2pPr>
            <a:lvl3pPr marL="1371600" lvl="2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3pPr>
            <a:lvl4pPr marL="1828800" lvl="3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600"/>
            </a:lvl4pPr>
            <a:lvl5pPr marL="2286000" lvl="4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/>
            </a:lvl5pPr>
            <a:lvl6pPr marL="2743200" lvl="5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/>
            </a:lvl6pPr>
            <a:lvl7pPr marL="3200400" lvl="6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/>
            </a:lvl7pPr>
            <a:lvl8pPr marL="3657600" lvl="7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/>
            </a:lvl8pPr>
            <a:lvl9pPr marL="4114800" lvl="8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400" b="1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/>
            </a:lvl2pPr>
            <a:lvl3pPr marL="1371600" lvl="2" indent="-228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sz="18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L="457200" lvl="0" indent="-4191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/>
            </a:lvl1pPr>
            <a:lvl2pPr marL="914400" lvl="1" indent="-3873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sz="2000"/>
            </a:lvl2pPr>
            <a:lvl3pPr marL="1371600" lvl="2" indent="-37147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/>
            </a:lvl3pPr>
            <a:lvl4pPr marL="1828800" lvl="3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600"/>
            </a:lvl4pPr>
            <a:lvl5pPr marL="2286000" lvl="4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/>
            </a:lvl5pPr>
            <a:lvl6pPr marL="2743200" lvl="5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/>
            </a:lvl6pPr>
            <a:lvl7pPr marL="3200400" lvl="6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/>
            </a:lvl7pPr>
            <a:lvl8pPr marL="3657600" lvl="7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/>
            </a:lvl8pPr>
            <a:lvl9pPr marL="4114800" lvl="8" indent="-355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L="457200" lvl="0" indent="-482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3200"/>
            </a:lvl1pPr>
            <a:lvl2pPr marL="914400" lvl="1" indent="-45085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–"/>
              <a:defRPr sz="2800"/>
            </a:lvl2pPr>
            <a:lvl3pPr marL="1371600" lvl="2" indent="-4191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/>
            </a:lvl3pPr>
            <a:lvl4pPr marL="1828800" lvl="3" indent="-3873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sz="2000"/>
            </a:lvl4pPr>
            <a:lvl5pPr marL="2286000" lvl="4" indent="-3873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000"/>
            </a:lvl5pPr>
            <a:lvl6pPr marL="2743200" lvl="5" indent="-3873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000"/>
            </a:lvl6pPr>
            <a:lvl7pPr marL="3200400" lvl="6" indent="-3873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000"/>
            </a:lvl7pPr>
            <a:lvl8pPr marL="3657600" lvl="7" indent="-3873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000"/>
            </a:lvl8pPr>
            <a:lvl9pPr marL="4114800" lvl="8" indent="-3873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  <a:defRPr sz="10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8pPr>
            <a:lvl9pPr marL="4114800" lvl="8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D2B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R="0" lvl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  <a:defRPr sz="10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8pPr>
            <a:lvl9pPr marL="4114800" lvl="8" indent="-228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6518740"/>
            <a:ext cx="9144000" cy="3535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914400" y="1219200"/>
            <a:ext cx="746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62000" y="1219200"/>
            <a:ext cx="762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355600" y="1243013"/>
            <a:ext cx="8521700" cy="518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7625" rIns="96825" bIns="47625" anchor="t" anchorCtr="0">
            <a:noAutofit/>
          </a:bodyPr>
          <a:lstStyle>
            <a:lvl1pPr marL="457200" marR="0" lvl="0" indent="-419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9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9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19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19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19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19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19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19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315200" y="6565612"/>
            <a:ext cx="1828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emf"/><Relationship Id="rId5" Type="http://schemas.openxmlformats.org/officeDocument/2006/relationships/hyperlink" Target="https://yuede.github.io/" TargetMode="External"/><Relationship Id="rId15" Type="http://schemas.openxmlformats.org/officeDocument/2006/relationships/image" Target="../media/image12.png"/><Relationship Id="rId10" Type="http://schemas.openxmlformats.org/officeDocument/2006/relationships/hyperlink" Target="https://commons.wikimedia.org/wiki/File:Backdoor_%D1%85%D0%B0%D0%BB%D0%B4%D0%BB%D0%B0%D0%B3%D0%B0.jpg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2" name="Google Shape;62;p1"/>
          <p:cNvSpPr txBox="1"/>
          <p:nvPr/>
        </p:nvSpPr>
        <p:spPr>
          <a:xfrm>
            <a:off x="4397878" y="6519446"/>
            <a:ext cx="47523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 defTabSz="457200">
              <a:buClrTx/>
              <a:defRPr/>
            </a:pPr>
            <a:r>
              <a:rPr lang="en-US" sz="16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CSE, Yuede Ji, </a:t>
            </a:r>
            <a:r>
              <a:rPr lang="en-US" sz="1800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https://</a:t>
            </a:r>
            <a:r>
              <a:rPr lang="en-US" sz="1800" kern="1200" dirty="0" err="1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yuede.github.io</a:t>
            </a:r>
            <a:r>
              <a:rPr lang="en-US" sz="1800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sz="16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9847" y="70275"/>
            <a:ext cx="1072637" cy="536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783AE147-1EFA-6840-A3CB-DED486AA2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60" t="9120" r="14483" b="18238"/>
          <a:stretch/>
        </p:blipFill>
        <p:spPr>
          <a:xfrm>
            <a:off x="236617" y="215390"/>
            <a:ext cx="1502536" cy="1483891"/>
          </a:xfrm>
          <a:prstGeom prst="rect">
            <a:avLst/>
          </a:prstGeom>
        </p:spPr>
      </p:pic>
      <p:sp>
        <p:nvSpPr>
          <p:cNvPr id="29" name="Rectangle 2">
            <a:extLst>
              <a:ext uri="{FF2B5EF4-FFF2-40B4-BE49-F238E27FC236}">
                <a16:creationId xmlns:a16="http://schemas.microsoft.com/office/drawing/2014/main" id="{9DCF9198-5B91-FC44-BE16-48F5B08B9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52400"/>
            <a:ext cx="7391400" cy="15287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Yuede Ji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yuede.ji@unt.edu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Department of Computer Science and Engineering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Assistant Professor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Graph Lab: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5"/>
              </a:rPr>
              <a:t>https://yuede.github.io/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9033"/>
                </a:solidFill>
                <a:effectLst/>
                <a:uLnTx/>
                <a:uFillTx/>
                <a:latin typeface="Arial" pitchFamily="34" charset="0"/>
                <a:ea typeface="+mj-ea"/>
                <a:cs typeface="Arial" panose="020B0604020202020204" pitchFamily="34" charset="0"/>
              </a:rPr>
              <a:t>Cybersecurity, High-Performance Computing, Graph Analytics, Graph AI.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0DB0B1-B05B-234D-8634-19A52457B6D2}"/>
              </a:ext>
            </a:extLst>
          </p:cNvPr>
          <p:cNvSpPr/>
          <p:nvPr/>
        </p:nvSpPr>
        <p:spPr>
          <a:xfrm>
            <a:off x="1951" y="1944338"/>
            <a:ext cx="4077930" cy="5232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457200">
              <a:buClrTx/>
              <a:buFontTx/>
              <a:buNone/>
              <a:defRPr/>
            </a:pPr>
            <a:r>
              <a:rPr lang="en-US" sz="1600" b="1" kern="1200" dirty="0">
                <a:solidFill>
                  <a:srgbClr val="0432FF"/>
                </a:solidFill>
                <a:latin typeface="Calibri" panose="020F0502020204030204"/>
                <a:ea typeface="+mn-ea"/>
                <a:cs typeface="+mn-cs"/>
              </a:rPr>
              <a:t>Vulnerability Detection for Computing Devices  (E.g., Mobile and IoT Devices)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09D1AB-46E5-7645-95EA-38DE169D53C0}"/>
              </a:ext>
            </a:extLst>
          </p:cNvPr>
          <p:cNvSpPr/>
          <p:nvPr/>
        </p:nvSpPr>
        <p:spPr>
          <a:xfrm>
            <a:off x="5014131" y="1960933"/>
            <a:ext cx="3296629" cy="5232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457200">
              <a:buClrTx/>
              <a:buFontTx/>
              <a:buNone/>
              <a:defRPr/>
            </a:pPr>
            <a:r>
              <a:rPr lang="en-US" sz="1600" b="1" kern="1200" dirty="0">
                <a:solidFill>
                  <a:srgbClr val="0432FF"/>
                </a:solidFill>
                <a:latin typeface="Calibri" panose="020F0502020204030204"/>
                <a:ea typeface="+mn-ea"/>
                <a:cs typeface="+mn-cs"/>
              </a:rPr>
              <a:t>High-Performance Computing for Graph AI and Analytics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5A2D034-5D1D-4841-A0E3-E6F79768AB09}"/>
              </a:ext>
            </a:extLst>
          </p:cNvPr>
          <p:cNvGrpSpPr/>
          <p:nvPr/>
        </p:nvGrpSpPr>
        <p:grpSpPr>
          <a:xfrm>
            <a:off x="4492381" y="3844177"/>
            <a:ext cx="1100403" cy="1061392"/>
            <a:chOff x="1852444" y="1671870"/>
            <a:chExt cx="2150538" cy="2074298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F74E621-A377-B443-8F1A-D30612E09449}"/>
                </a:ext>
              </a:extLst>
            </p:cNvPr>
            <p:cNvSpPr/>
            <p:nvPr/>
          </p:nvSpPr>
          <p:spPr>
            <a:xfrm>
              <a:off x="1956055" y="1767103"/>
              <a:ext cx="375725" cy="375725"/>
            </a:xfrm>
            <a:prstGeom prst="ellipse">
              <a:avLst/>
            </a:prstGeom>
            <a:solidFill>
              <a:srgbClr val="9E95A9">
                <a:lumMod val="60000"/>
                <a:lumOff val="40000"/>
              </a:srgbClr>
            </a:solidFill>
            <a:ln w="9525" cap="flat" cmpd="sng" algn="ctr">
              <a:solidFill>
                <a:srgbClr val="414141"/>
              </a:solidFill>
              <a:prstDash val="solid"/>
            </a:ln>
            <a:effectLst>
              <a:outerShdw sx="1000" sy="1000" rotWithShape="0">
                <a:srgbClr val="000000"/>
              </a:outerShdw>
            </a:effectLst>
          </p:spPr>
          <p:txBody>
            <a:bodyPr rtlCol="0" anchor="ctr"/>
            <a:lstStyle/>
            <a:p>
              <a:pPr marL="0" marR="0" lvl="0" indent="0" algn="ctr" defTabSz="41275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Bodoni SvtyTwo ITC TT-Book"/>
                <a:sym typeface="Palatino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C56B7AD-4769-2B4D-9D72-40D320E300F9}"/>
                </a:ext>
              </a:extLst>
            </p:cNvPr>
            <p:cNvSpPr/>
            <p:nvPr/>
          </p:nvSpPr>
          <p:spPr>
            <a:xfrm>
              <a:off x="1852444" y="2567174"/>
              <a:ext cx="375725" cy="375725"/>
            </a:xfrm>
            <a:prstGeom prst="ellipse">
              <a:avLst/>
            </a:prstGeom>
            <a:solidFill>
              <a:srgbClr val="CBA968">
                <a:lumMod val="20000"/>
                <a:lumOff val="80000"/>
              </a:srgbClr>
            </a:solidFill>
            <a:ln w="9525" cap="flat" cmpd="sng" algn="ctr">
              <a:solidFill>
                <a:srgbClr val="414141"/>
              </a:solidFill>
              <a:prstDash val="solid"/>
            </a:ln>
            <a:effectLst>
              <a:outerShdw sx="1000" sy="1000" rotWithShape="0">
                <a:srgbClr val="000000"/>
              </a:outerShdw>
            </a:effectLst>
          </p:spPr>
          <p:txBody>
            <a:bodyPr rtlCol="0" anchor="ctr"/>
            <a:lstStyle/>
            <a:p>
              <a:pPr marL="0" marR="0" lvl="0" indent="0" algn="ctr" defTabSz="41275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Bodoni SvtyTwo ITC TT-Book"/>
                <a:sym typeface="Palatino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1066428-EED2-B34B-904A-608D7DBE7946}"/>
                </a:ext>
              </a:extLst>
            </p:cNvPr>
            <p:cNvSpPr/>
            <p:nvPr/>
          </p:nvSpPr>
          <p:spPr>
            <a:xfrm>
              <a:off x="2724766" y="2240058"/>
              <a:ext cx="375725" cy="375725"/>
            </a:xfrm>
            <a:prstGeom prst="ellipse">
              <a:avLst/>
            </a:prstGeom>
            <a:solidFill>
              <a:srgbClr val="FF2600"/>
            </a:solidFill>
            <a:ln w="9525" cap="flat" cmpd="sng" algn="ctr">
              <a:solidFill>
                <a:srgbClr val="414141"/>
              </a:solidFill>
              <a:prstDash val="solid"/>
            </a:ln>
            <a:effectLst>
              <a:outerShdw sx="1000" sy="1000" rotWithShape="0">
                <a:srgbClr val="000000"/>
              </a:outerShdw>
            </a:effectLst>
          </p:spPr>
          <p:txBody>
            <a:bodyPr rtlCol="0" anchor="ctr"/>
            <a:lstStyle/>
            <a:p>
              <a:pPr marL="0" marR="0" lvl="0" indent="0" algn="ctr" defTabSz="41275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Bodoni SvtyTwo ITC TT-Book"/>
                <a:sym typeface="Palatino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6A3CC45-6F79-7546-8864-190BAF1DACF9}"/>
                </a:ext>
              </a:extLst>
            </p:cNvPr>
            <p:cNvSpPr/>
            <p:nvPr/>
          </p:nvSpPr>
          <p:spPr>
            <a:xfrm>
              <a:off x="1956055" y="3370443"/>
              <a:ext cx="375725" cy="375725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414141"/>
              </a:solidFill>
              <a:prstDash val="solid"/>
            </a:ln>
            <a:effectLst>
              <a:outerShdw sx="1000" sy="1000" rotWithShape="0">
                <a:srgbClr val="000000"/>
              </a:outerShdw>
            </a:effectLst>
          </p:spPr>
          <p:txBody>
            <a:bodyPr rtlCol="0" anchor="ctr"/>
            <a:lstStyle/>
            <a:p>
              <a:pPr marL="0" marR="0" lvl="0" indent="0" algn="ctr" defTabSz="41275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Bodoni SvtyTwo ITC TT-Book"/>
                <a:sym typeface="Palatino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5290EEE-3663-3849-9469-528EC4ACF91D}"/>
                </a:ext>
              </a:extLst>
            </p:cNvPr>
            <p:cNvSpPr/>
            <p:nvPr/>
          </p:nvSpPr>
          <p:spPr>
            <a:xfrm>
              <a:off x="3152761" y="1671870"/>
              <a:ext cx="375725" cy="375725"/>
            </a:xfrm>
            <a:prstGeom prst="ellipse">
              <a:avLst/>
            </a:prstGeom>
            <a:solidFill>
              <a:srgbClr val="D08A7A">
                <a:lumMod val="40000"/>
                <a:lumOff val="60000"/>
              </a:srgbClr>
            </a:solidFill>
            <a:ln w="9525" cap="flat" cmpd="sng" algn="ctr">
              <a:solidFill>
                <a:srgbClr val="414141"/>
              </a:solidFill>
              <a:prstDash val="solid"/>
            </a:ln>
            <a:effectLst>
              <a:outerShdw sx="1000" sy="1000" rotWithShape="0">
                <a:srgbClr val="000000"/>
              </a:outerShdw>
            </a:effectLst>
          </p:spPr>
          <p:txBody>
            <a:bodyPr rtlCol="0" anchor="ctr"/>
            <a:lstStyle/>
            <a:p>
              <a:pPr marL="0" marR="0" lvl="0" indent="0" algn="ctr" defTabSz="41275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Bodoni SvtyTwo ITC TT-Book"/>
                <a:sym typeface="Palatino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598C8DF-1C90-094F-9AC6-B6880D5C89C4}"/>
                </a:ext>
              </a:extLst>
            </p:cNvPr>
            <p:cNvSpPr/>
            <p:nvPr/>
          </p:nvSpPr>
          <p:spPr>
            <a:xfrm>
              <a:off x="3412902" y="2783317"/>
              <a:ext cx="375725" cy="375725"/>
            </a:xfrm>
            <a:prstGeom prst="ellipse">
              <a:avLst/>
            </a:prstGeom>
            <a:solidFill>
              <a:srgbClr val="74B6A8">
                <a:lumMod val="75000"/>
              </a:srgbClr>
            </a:solidFill>
            <a:ln w="9525" cap="flat" cmpd="sng" algn="ctr">
              <a:solidFill>
                <a:srgbClr val="414141"/>
              </a:solidFill>
              <a:prstDash val="solid"/>
            </a:ln>
            <a:effectLst>
              <a:outerShdw sx="1000" sy="1000" rotWithShape="0">
                <a:srgbClr val="000000"/>
              </a:outerShdw>
            </a:effectLst>
          </p:spPr>
          <p:txBody>
            <a:bodyPr rtlCol="0" anchor="ctr"/>
            <a:lstStyle/>
            <a:p>
              <a:pPr marL="0" marR="0" lvl="0" indent="0" algn="ctr" defTabSz="41275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Bodoni SvtyTwo ITC TT-Book"/>
                <a:sym typeface="Palatino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5D672FF-4380-694A-A8BA-9F4FA5228768}"/>
                </a:ext>
              </a:extLst>
            </p:cNvPr>
            <p:cNvSpPr/>
            <p:nvPr/>
          </p:nvSpPr>
          <p:spPr>
            <a:xfrm>
              <a:off x="2731615" y="2999487"/>
              <a:ext cx="375725" cy="375725"/>
            </a:xfrm>
            <a:prstGeom prst="ellipse">
              <a:avLst/>
            </a:prstGeom>
            <a:solidFill>
              <a:srgbClr val="0432FF"/>
            </a:solidFill>
            <a:ln w="9525" cap="flat" cmpd="sng" algn="ctr">
              <a:solidFill>
                <a:srgbClr val="414141"/>
              </a:solidFill>
              <a:prstDash val="solid"/>
            </a:ln>
            <a:effectLst>
              <a:outerShdw sx="1000" sy="1000" rotWithShape="0">
                <a:srgbClr val="000000"/>
              </a:outerShdw>
            </a:effectLst>
          </p:spPr>
          <p:txBody>
            <a:bodyPr rtlCol="0" anchor="ctr"/>
            <a:lstStyle/>
            <a:p>
              <a:pPr marL="0" marR="0" lvl="0" indent="0" algn="ctr" defTabSz="41275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Bodoni SvtyTwo ITC TT-Book"/>
                <a:sym typeface="Palatino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2FA421D5-0737-8B48-984A-09198D2CD1CA}"/>
                </a:ext>
              </a:extLst>
            </p:cNvPr>
            <p:cNvCxnSpPr>
              <a:stCxn id="102" idx="0"/>
              <a:endCxn id="104" idx="3"/>
            </p:cNvCxnSpPr>
            <p:nvPr/>
          </p:nvCxnSpPr>
          <p:spPr>
            <a:xfrm flipV="1">
              <a:off x="2912629" y="1992571"/>
              <a:ext cx="295156" cy="247487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 w="lg" len="med"/>
              <a:tailEnd type="none" w="lg" len="med"/>
            </a:ln>
            <a:effectLst>
              <a:outerShdw blurRad="38100" dist="20000" sx="1000" sy="1000" rotWithShape="0">
                <a:srgbClr val="000000"/>
              </a:outerShdw>
            </a:effectLst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B33A7D8-CF47-AB41-A66E-B3E2683A2164}"/>
                </a:ext>
              </a:extLst>
            </p:cNvPr>
            <p:cNvCxnSpPr>
              <a:stCxn id="101" idx="0"/>
              <a:endCxn id="100" idx="4"/>
            </p:cNvCxnSpPr>
            <p:nvPr/>
          </p:nvCxnSpPr>
          <p:spPr>
            <a:xfrm flipV="1">
              <a:off x="2040307" y="2142828"/>
              <a:ext cx="103611" cy="424346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 w="lg" len="med"/>
              <a:tailEnd type="none" w="lg" len="med"/>
            </a:ln>
            <a:effectLst>
              <a:outerShdw blurRad="38100" dist="20000" sx="1000" sy="1000" rotWithShape="0">
                <a:srgbClr val="000000"/>
              </a:outerShdw>
            </a:effectLst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3A14DCF-A0FE-5948-9656-682AF062C23E}"/>
                </a:ext>
              </a:extLst>
            </p:cNvPr>
            <p:cNvCxnSpPr>
              <a:stCxn id="102" idx="6"/>
              <a:endCxn id="113" idx="2"/>
            </p:cNvCxnSpPr>
            <p:nvPr/>
          </p:nvCxnSpPr>
          <p:spPr>
            <a:xfrm flipV="1">
              <a:off x="3100491" y="2341940"/>
              <a:ext cx="526766" cy="85981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 w="lg" len="med"/>
              <a:tailEnd type="none" w="lg" len="med"/>
            </a:ln>
            <a:effectLst>
              <a:outerShdw blurRad="38100" dist="20000" sx="1000" sy="1000" rotWithShape="0">
                <a:srgbClr val="000000"/>
              </a:outerShdw>
            </a:effectLst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421B4CE-E29C-EF4A-9128-03E64A051724}"/>
                </a:ext>
              </a:extLst>
            </p:cNvPr>
            <p:cNvCxnSpPr>
              <a:stCxn id="100" idx="5"/>
              <a:endCxn id="102" idx="1"/>
            </p:cNvCxnSpPr>
            <p:nvPr/>
          </p:nvCxnSpPr>
          <p:spPr>
            <a:xfrm>
              <a:off x="2276756" y="2087804"/>
              <a:ext cx="503034" cy="207278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 w="lg" len="med"/>
              <a:tailEnd type="none" w="lg" len="med"/>
            </a:ln>
            <a:effectLst>
              <a:outerShdw blurRad="38100" dist="20000" sx="1000" sy="1000" rotWithShape="0">
                <a:srgbClr val="000000"/>
              </a:outerShdw>
            </a:effectLst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E44D36-FD97-FE47-B23C-16210DD69F12}"/>
                </a:ext>
              </a:extLst>
            </p:cNvPr>
            <p:cNvSpPr/>
            <p:nvPr/>
          </p:nvSpPr>
          <p:spPr>
            <a:xfrm>
              <a:off x="3484048" y="3370443"/>
              <a:ext cx="375725" cy="375725"/>
            </a:xfrm>
            <a:prstGeom prst="ellipse">
              <a:avLst/>
            </a:prstGeom>
            <a:solidFill>
              <a:srgbClr val="004141">
                <a:lumMod val="85000"/>
              </a:srgbClr>
            </a:solidFill>
            <a:ln w="9525" cap="flat" cmpd="sng" algn="ctr">
              <a:solidFill>
                <a:srgbClr val="414141"/>
              </a:solidFill>
              <a:prstDash val="solid"/>
            </a:ln>
            <a:effectLst>
              <a:outerShdw sx="1000" sy="1000" rotWithShape="0">
                <a:srgbClr val="000000"/>
              </a:outerShdw>
            </a:effectLst>
          </p:spPr>
          <p:txBody>
            <a:bodyPr rtlCol="0" anchor="ctr"/>
            <a:lstStyle/>
            <a:p>
              <a:pPr marL="0" marR="0" lvl="0" indent="0" algn="ctr" defTabSz="41275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Bodoni SvtyTwo ITC TT-Book"/>
                <a:sym typeface="Palatino"/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358890A-A824-284D-9097-681B79164690}"/>
                </a:ext>
              </a:extLst>
            </p:cNvPr>
            <p:cNvCxnSpPr>
              <a:endCxn id="106" idx="5"/>
            </p:cNvCxnSpPr>
            <p:nvPr/>
          </p:nvCxnSpPr>
          <p:spPr>
            <a:xfrm flipH="1" flipV="1">
              <a:off x="3052316" y="3320188"/>
              <a:ext cx="466614" cy="139845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 w="lg" len="med"/>
              <a:tailEnd type="none" w="lg" len="med"/>
            </a:ln>
            <a:effectLst>
              <a:outerShdw blurRad="38100" dist="20000" sx="1000" sy="1000" rotWithShape="0">
                <a:srgbClr val="000000"/>
              </a:outerShdw>
            </a:effectLst>
          </p:spPr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A70C3F7-B178-0F4D-AF62-FE2698AE633B}"/>
                </a:ext>
              </a:extLst>
            </p:cNvPr>
            <p:cNvSpPr/>
            <p:nvPr/>
          </p:nvSpPr>
          <p:spPr>
            <a:xfrm>
              <a:off x="3627257" y="2154077"/>
              <a:ext cx="375725" cy="375725"/>
            </a:xfrm>
            <a:prstGeom prst="ellipse">
              <a:avLst/>
            </a:prstGeom>
            <a:solidFill>
              <a:srgbClr val="74B6A8">
                <a:lumMod val="40000"/>
                <a:lumOff val="60000"/>
              </a:srgbClr>
            </a:solidFill>
            <a:ln w="9525" cap="flat" cmpd="sng" algn="ctr">
              <a:solidFill>
                <a:srgbClr val="414141"/>
              </a:solidFill>
              <a:prstDash val="solid"/>
            </a:ln>
            <a:effectLst>
              <a:outerShdw sx="1000" sy="1000" rotWithShape="0">
                <a:srgbClr val="000000"/>
              </a:outerShdw>
            </a:effectLst>
          </p:spPr>
          <p:txBody>
            <a:bodyPr rtlCol="0" anchor="ctr"/>
            <a:lstStyle/>
            <a:p>
              <a:pPr marL="0" marR="0" lvl="0" indent="0" algn="ctr" defTabSz="41275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Bodoni SvtyTwo ITC TT-Book"/>
                <a:sym typeface="Palatino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4AC677F-7613-D042-A69C-9C6065A8C800}"/>
                </a:ext>
              </a:extLst>
            </p:cNvPr>
            <p:cNvCxnSpPr>
              <a:stCxn id="102" idx="5"/>
              <a:endCxn id="105" idx="1"/>
            </p:cNvCxnSpPr>
            <p:nvPr/>
          </p:nvCxnSpPr>
          <p:spPr>
            <a:xfrm>
              <a:off x="3045467" y="2560759"/>
              <a:ext cx="422459" cy="277582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 w="lg" len="med"/>
              <a:tailEnd type="none" w="lg" len="med"/>
            </a:ln>
            <a:effectLst>
              <a:outerShdw blurRad="38100" dist="20000" sx="1000" sy="1000" rotWithShape="0">
                <a:srgbClr val="000000"/>
              </a:outerShdw>
            </a:effectLst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0794865-D6A5-224F-88E8-0244CD45A3AF}"/>
                </a:ext>
              </a:extLst>
            </p:cNvPr>
            <p:cNvCxnSpPr>
              <a:stCxn id="102" idx="4"/>
            </p:cNvCxnSpPr>
            <p:nvPr/>
          </p:nvCxnSpPr>
          <p:spPr>
            <a:xfrm>
              <a:off x="2912629" y="2615783"/>
              <a:ext cx="24057" cy="382506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 w="lg" len="med"/>
              <a:tailEnd type="none" w="lg" len="med"/>
            </a:ln>
            <a:effectLst>
              <a:outerShdw blurRad="38100" dist="20000" sx="1000" sy="1000" rotWithShape="0">
                <a:srgbClr val="000000"/>
              </a:outerShdw>
            </a:effectLst>
          </p:spPr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B2E30EAF-C23A-CB49-BA52-582AA009841E}"/>
                </a:ext>
              </a:extLst>
            </p:cNvPr>
            <p:cNvCxnSpPr/>
            <p:nvPr/>
          </p:nvCxnSpPr>
          <p:spPr>
            <a:xfrm flipV="1">
              <a:off x="2267970" y="3320188"/>
              <a:ext cx="518669" cy="96747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 w="lg" len="med"/>
              <a:tailEnd type="none" w="lg" len="med"/>
            </a:ln>
            <a:effectLst>
              <a:outerShdw blurRad="38100" dist="20000" sx="1000" sy="1000" rotWithShape="0">
                <a:srgbClr val="000000"/>
              </a:outerShdw>
            </a:effectLst>
          </p:spPr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32C3789-BE82-2A4C-BDDA-73A2AE77AC1B}"/>
                </a:ext>
              </a:extLst>
            </p:cNvPr>
            <p:cNvCxnSpPr>
              <a:stCxn id="102" idx="2"/>
              <a:endCxn id="101" idx="6"/>
            </p:cNvCxnSpPr>
            <p:nvPr/>
          </p:nvCxnSpPr>
          <p:spPr>
            <a:xfrm flipH="1">
              <a:off x="2228169" y="2427921"/>
              <a:ext cx="496597" cy="327116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 w="lg" len="med"/>
              <a:tailEnd type="none" w="lg" len="med"/>
            </a:ln>
            <a:effectLst>
              <a:outerShdw blurRad="38100" dist="20000" sx="1000" sy="1000" rotWithShape="0">
                <a:srgbClr val="000000"/>
              </a:outerShdw>
            </a:effectLst>
          </p:spPr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2511DE8-7C2A-EA4E-BC44-66C44344D394}"/>
                </a:ext>
              </a:extLst>
            </p:cNvPr>
            <p:cNvCxnSpPr>
              <a:stCxn id="101" idx="4"/>
            </p:cNvCxnSpPr>
            <p:nvPr/>
          </p:nvCxnSpPr>
          <p:spPr>
            <a:xfrm>
              <a:off x="2040307" y="2942899"/>
              <a:ext cx="103562" cy="430742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 w="lg" len="med"/>
              <a:tailEnd type="none" w="lg" len="med"/>
            </a:ln>
            <a:effectLst>
              <a:outerShdw blurRad="38100" dist="20000" sx="1000" sy="1000" rotWithShape="0">
                <a:srgbClr val="000000"/>
              </a:outerShdw>
            </a:effectLst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B2AB0D6-E5E5-5D4F-B3C2-5413D4A05D7A}"/>
                </a:ext>
              </a:extLst>
            </p:cNvPr>
            <p:cNvCxnSpPr>
              <a:stCxn id="105" idx="0"/>
              <a:endCxn id="113" idx="4"/>
            </p:cNvCxnSpPr>
            <p:nvPr/>
          </p:nvCxnSpPr>
          <p:spPr>
            <a:xfrm flipV="1">
              <a:off x="3600765" y="2529802"/>
              <a:ext cx="214355" cy="253515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none" w="lg" len="med"/>
              <a:tailEnd type="none" w="lg" len="med"/>
            </a:ln>
            <a:effectLst>
              <a:outerShdw blurRad="38100" dist="20000" sx="1000" sy="1000" rotWithShape="0">
                <a:srgbClr val="000000"/>
              </a:outerShdw>
            </a:effectLst>
          </p:spPr>
        </p:cxnSp>
      </p:grpSp>
      <p:pic>
        <p:nvPicPr>
          <p:cNvPr id="120" name="Picture 2" descr="Making a Fan Page for your Business/Web site on Facebook: The Benefits •  Dom4J.org">
            <a:extLst>
              <a:ext uri="{FF2B5EF4-FFF2-40B4-BE49-F238E27FC236}">
                <a16:creationId xmlns:a16="http://schemas.microsoft.com/office/drawing/2014/main" id="{5AC3BE70-8E66-3B4B-9B5D-B0405D6EB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02" y="5377193"/>
            <a:ext cx="744829" cy="74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37BBA674-2A49-8149-BABC-AEE0604AB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113" y="2692305"/>
            <a:ext cx="838201" cy="838201"/>
          </a:xfrm>
          <a:prstGeom prst="rect">
            <a:avLst/>
          </a:prstGeom>
        </p:spPr>
      </p:pic>
      <p:pic>
        <p:nvPicPr>
          <p:cNvPr id="122" name="Picture 8" descr="Protein - Wikipedia">
            <a:extLst>
              <a:ext uri="{FF2B5EF4-FFF2-40B4-BE49-F238E27FC236}">
                <a16:creationId xmlns:a16="http://schemas.microsoft.com/office/drawing/2014/main" id="{67B6C98D-73A2-C540-B173-EDDDA83F9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416" y="2710194"/>
            <a:ext cx="720720" cy="72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ight Arrow 122">
            <a:extLst>
              <a:ext uri="{FF2B5EF4-FFF2-40B4-BE49-F238E27FC236}">
                <a16:creationId xmlns:a16="http://schemas.microsoft.com/office/drawing/2014/main" id="{0E733F16-095B-C844-AAF9-0B6B80D9D252}"/>
              </a:ext>
            </a:extLst>
          </p:cNvPr>
          <p:cNvSpPr/>
          <p:nvPr/>
        </p:nvSpPr>
        <p:spPr>
          <a:xfrm>
            <a:off x="5674086" y="4227109"/>
            <a:ext cx="365760" cy="228600"/>
          </a:xfrm>
          <a:prstGeom prst="rightArrow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4" name="Picture 123" descr="Diagram&#10;&#10;Description automatically generated">
            <a:extLst>
              <a:ext uri="{FF2B5EF4-FFF2-40B4-BE49-F238E27FC236}">
                <a16:creationId xmlns:a16="http://schemas.microsoft.com/office/drawing/2014/main" id="{871C0212-363B-8040-82D5-94A9232ACE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127442" y="5484964"/>
            <a:ext cx="882627" cy="606450"/>
          </a:xfrm>
          <a:prstGeom prst="rect">
            <a:avLst/>
          </a:prstGeom>
        </p:spPr>
      </p:pic>
      <p:sp>
        <p:nvSpPr>
          <p:cNvPr id="125" name="Right Arrow 124">
            <a:extLst>
              <a:ext uri="{FF2B5EF4-FFF2-40B4-BE49-F238E27FC236}">
                <a16:creationId xmlns:a16="http://schemas.microsoft.com/office/drawing/2014/main" id="{F1E07D7E-064E-D747-9A18-BA50E8838648}"/>
              </a:ext>
            </a:extLst>
          </p:cNvPr>
          <p:cNvSpPr/>
          <p:nvPr/>
        </p:nvSpPr>
        <p:spPr>
          <a:xfrm rot="13985270">
            <a:off x="5293727" y="5192067"/>
            <a:ext cx="219456" cy="173736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B6B6C0E6-D5FE-4340-94A8-54A03D425A40}"/>
              </a:ext>
            </a:extLst>
          </p:cNvPr>
          <p:cNvSpPr/>
          <p:nvPr/>
        </p:nvSpPr>
        <p:spPr>
          <a:xfrm rot="18221044">
            <a:off x="4654346" y="5188282"/>
            <a:ext cx="219456" cy="173736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F264290F-0BA5-D749-B55B-066494BDFC9E}"/>
              </a:ext>
            </a:extLst>
          </p:cNvPr>
          <p:cNvSpPr/>
          <p:nvPr/>
        </p:nvSpPr>
        <p:spPr>
          <a:xfrm rot="3146739">
            <a:off x="4668848" y="3535355"/>
            <a:ext cx="218982" cy="176304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3D1DD355-6444-CB47-A7B8-45E66FFBA1C4}"/>
              </a:ext>
            </a:extLst>
          </p:cNvPr>
          <p:cNvSpPr/>
          <p:nvPr/>
        </p:nvSpPr>
        <p:spPr>
          <a:xfrm rot="7586834">
            <a:off x="5261772" y="3528042"/>
            <a:ext cx="219456" cy="173736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81A8B604-11F1-824E-AE41-9A05CB9DC5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6803" y="2928728"/>
            <a:ext cx="3125069" cy="2873385"/>
          </a:xfrm>
          <a:prstGeom prst="rect">
            <a:avLst/>
          </a:prstGeo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6150F0F-5D6B-174C-9633-6C46A1648704}"/>
              </a:ext>
            </a:extLst>
          </p:cNvPr>
          <p:cNvGrpSpPr/>
          <p:nvPr/>
        </p:nvGrpSpPr>
        <p:grpSpPr>
          <a:xfrm>
            <a:off x="165142" y="3925484"/>
            <a:ext cx="396075" cy="673625"/>
            <a:chOff x="37177" y="4478863"/>
            <a:chExt cx="1031127" cy="1753689"/>
          </a:xfrm>
        </p:grpSpPr>
        <p:pic>
          <p:nvPicPr>
            <p:cNvPr id="140" name="Picture 4">
              <a:extLst>
                <a:ext uri="{FF2B5EF4-FFF2-40B4-BE49-F238E27FC236}">
                  <a16:creationId xmlns:a16="http://schemas.microsoft.com/office/drawing/2014/main" id="{D9C90559-93EE-A14A-971B-4DD8D1FD9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42" r="21060"/>
            <a:stretch/>
          </p:blipFill>
          <p:spPr bwMode="auto">
            <a:xfrm>
              <a:off x="37177" y="4478863"/>
              <a:ext cx="1031127" cy="1753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5">
              <a:extLst>
                <a:ext uri="{FF2B5EF4-FFF2-40B4-BE49-F238E27FC236}">
                  <a16:creationId xmlns:a16="http://schemas.microsoft.com/office/drawing/2014/main" id="{ACD4BB68-4524-1B45-9E5B-EDE3450C6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0" y="460103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2" name="Picture 12" descr="How to Detect Malware On Your Website">
            <a:extLst>
              <a:ext uri="{FF2B5EF4-FFF2-40B4-BE49-F238E27FC236}">
                <a16:creationId xmlns:a16="http://schemas.microsoft.com/office/drawing/2014/main" id="{2C0D9A14-1822-EA4F-902F-84BE8840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" y="2862721"/>
            <a:ext cx="852842" cy="5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B019A34-9832-4D49-866A-5E612F1CD4C7}"/>
              </a:ext>
            </a:extLst>
          </p:cNvPr>
          <p:cNvGrpSpPr/>
          <p:nvPr/>
        </p:nvGrpSpPr>
        <p:grpSpPr>
          <a:xfrm>
            <a:off x="59193" y="4986897"/>
            <a:ext cx="661049" cy="792866"/>
            <a:chOff x="303024" y="5188108"/>
            <a:chExt cx="820483" cy="984092"/>
          </a:xfrm>
        </p:grpSpPr>
        <p:pic>
          <p:nvPicPr>
            <p:cNvPr id="144" name="Picture 11" descr="Outdoor Camera Icons - Download Free Vector Icons | Noun Project">
              <a:extLst>
                <a:ext uri="{FF2B5EF4-FFF2-40B4-BE49-F238E27FC236}">
                  <a16:creationId xmlns:a16="http://schemas.microsoft.com/office/drawing/2014/main" id="{1E5F74CE-5376-EC48-9616-A8D9FECA6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24" y="5351717"/>
              <a:ext cx="820483" cy="820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3" descr="Free Bug Colored Outline Logo Icon - Available in SVG, PNG, EPS, AI &amp;amp; Icon  fonts">
              <a:extLst>
                <a:ext uri="{FF2B5EF4-FFF2-40B4-BE49-F238E27FC236}">
                  <a16:creationId xmlns:a16="http://schemas.microsoft.com/office/drawing/2014/main" id="{0E2210CC-F1CE-6841-9C9E-C4B2EC4D2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12" y="5188108"/>
              <a:ext cx="373748" cy="37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ABB4EC87-E30D-2644-A986-ACE96554031C}"/>
              </a:ext>
            </a:extLst>
          </p:cNvPr>
          <p:cNvSpPr/>
          <p:nvPr/>
        </p:nvSpPr>
        <p:spPr>
          <a:xfrm>
            <a:off x="633489" y="4158554"/>
            <a:ext cx="365760" cy="228600"/>
          </a:xfrm>
          <a:prstGeom prst="rightArrow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457200">
              <a:buClrTx/>
              <a:buFontTx/>
              <a:buNone/>
              <a:defRPr/>
            </a:pPr>
            <a:endPara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A99EA0C5-BB06-E946-B618-5618EC170E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5082" y="2578324"/>
            <a:ext cx="3369479" cy="40810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8">
      <a:dk1>
        <a:srgbClr val="000000"/>
      </a:dk1>
      <a:lt1>
        <a:srgbClr val="FFFFFF"/>
      </a:lt1>
      <a:dk2>
        <a:srgbClr val="000099"/>
      </a:dk2>
      <a:lt2>
        <a:srgbClr val="808080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0000FF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172</Words>
  <Application>Microsoft Macintosh PowerPoint</Application>
  <PresentationFormat>On-screen Show (4:3)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-apple-system</vt:lpstr>
      <vt:lpstr>Arial</vt:lpstr>
      <vt:lpstr>Bodoni SvtyTwo ITC TT-Book</vt:lpstr>
      <vt:lpstr>Calibri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Andrey.Voevodin@unt.edu</dc:creator>
  <cp:lastModifiedBy>Ji, Yuede</cp:lastModifiedBy>
  <cp:revision>12</cp:revision>
  <dcterms:created xsi:type="dcterms:W3CDTF">2001-11-02T15:55:43Z</dcterms:created>
  <dcterms:modified xsi:type="dcterms:W3CDTF">2023-03-07T06:05:55Z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0x0101003676A3EE76F71B47A7F6A241030D4A7E</vt:lpwstr>
  </property>
</Properties>
</file>